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46" autoAdjust="0"/>
  </p:normalViewPr>
  <p:slideViewPr>
    <p:cSldViewPr>
      <p:cViewPr varScale="1">
        <p:scale>
          <a:sx n="59" d="100"/>
          <a:sy n="59" d="100"/>
        </p:scale>
        <p:origin x="-16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E933C-0E8F-4D6F-878E-947AD87F9BDA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A1868-5517-4F22-B8AB-E64FF249F8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4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27B91-B8C5-4091-938D-223C1B687E0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48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27B91-B8C5-4091-938D-223C1B687E0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03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A1868-5517-4F22-B8AB-E64FF249F84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577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94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72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02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76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8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76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28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25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29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75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74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0229F-B10F-4B56-A1F2-D5809BEB94FC}" type="datetimeFigureOut">
              <a:rPr lang="fr-FR" smtClean="0"/>
              <a:t>04/11/2014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A0E63-1917-4183-8CA8-B7083F74A3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62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58615"/>
          </a:xfrm>
        </p:spPr>
        <p:txBody>
          <a:bodyPr>
            <a:normAutofit fontScale="90000"/>
          </a:bodyPr>
          <a:lstStyle/>
          <a:p>
            <a:r>
              <a:rPr lang="pt-BR" b="1" dirty="0" err="1" smtClean="0"/>
              <a:t>Territorialização</a:t>
            </a:r>
            <a:r>
              <a:rPr lang="pt-BR" b="1" dirty="0" smtClean="0"/>
              <a:t> das políticas públicas</a:t>
            </a:r>
            <a:br>
              <a:rPr lang="pt-BR" b="1" dirty="0" smtClean="0"/>
            </a:br>
            <a:r>
              <a:rPr lang="pt-BR" b="1" dirty="0" smtClean="0"/>
              <a:t>Elementos de problematização </a:t>
            </a:r>
            <a:r>
              <a:rPr lang="pt-BR" sz="3600" b="1" dirty="0" smtClean="0"/>
              <a:t>comparada entre Brasil e França</a:t>
            </a:r>
            <a:endParaRPr lang="pt-BR" sz="36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3608" y="4424536"/>
            <a:ext cx="6400800" cy="105496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Philippe Bonnal</a:t>
            </a:r>
          </a:p>
          <a:p>
            <a:r>
              <a:rPr lang="fr-FR" sz="2400" dirty="0" err="1" smtClean="0"/>
              <a:t>Cirad</a:t>
            </a:r>
            <a:r>
              <a:rPr lang="fr-FR" sz="2400" dirty="0" smtClean="0"/>
              <a:t>, UMR ART-Dev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547664" y="544522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Projet Capes-Cofecub, avec le soutien de l’Ambassade de France au Brésil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67544" y="26064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Seminário internacional Politicas territoriais e pobreza no campo e na cidade</a:t>
            </a:r>
            <a:endParaRPr lang="pt-B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115616" y="69269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Rio de Janeiro, 4 e 5 de novembro 2014</a:t>
            </a:r>
            <a:endParaRPr lang="pt-BR" dirty="0"/>
          </a:p>
        </p:txBody>
      </p:sp>
      <p:sp>
        <p:nvSpPr>
          <p:cNvPr id="7" name="ZoneTexte 6"/>
          <p:cNvSpPr txBox="1"/>
          <p:nvPr/>
        </p:nvSpPr>
        <p:spPr>
          <a:xfrm>
            <a:off x="2339752" y="1196752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OPPA - CPDA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824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Pontos </a:t>
            </a:r>
            <a:r>
              <a:rPr lang="pt-BR" b="1" dirty="0"/>
              <a:t>t</a:t>
            </a:r>
            <a:r>
              <a:rPr lang="pt-BR" b="1" dirty="0" smtClean="0"/>
              <a:t>ratados</a:t>
            </a:r>
            <a:endParaRPr lang="pt-B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pt-BR" dirty="0" smtClean="0"/>
              <a:t>Brevíssimo histórico da relação espaço – economia – politica no tempo longo no Brasil e na França</a:t>
            </a:r>
          </a:p>
          <a:p>
            <a:pPr marL="0" indent="0">
              <a:buNone/>
            </a:pPr>
            <a:endParaRPr lang="pt-BR" dirty="0" smtClean="0"/>
          </a:p>
          <a:p>
            <a:pPr marL="442913" indent="-442913">
              <a:buNone/>
            </a:pPr>
            <a:r>
              <a:rPr lang="pt-BR" dirty="0" smtClean="0"/>
              <a:t>2.  Algumas consideração sobre as noções de Território e de </a:t>
            </a:r>
            <a:r>
              <a:rPr lang="pt-BR" dirty="0" err="1" smtClean="0"/>
              <a:t>territorialização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530225" indent="-530225">
              <a:buNone/>
            </a:pPr>
            <a:r>
              <a:rPr lang="pt-BR" dirty="0" smtClean="0"/>
              <a:t>3. 	Interesse heurístico </a:t>
            </a:r>
            <a:r>
              <a:rPr lang="pt-BR" dirty="0" smtClean="0"/>
              <a:t>de </a:t>
            </a:r>
            <a:r>
              <a:rPr lang="pt-BR" dirty="0" smtClean="0"/>
              <a:t>uma agenda de pesquisa comparativa Brasil- França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67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1. Histórico relação espaço – economia – politica (1)</a:t>
            </a:r>
            <a:endParaRPr lang="pt-B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pt-BR" b="1" dirty="0" smtClean="0"/>
              <a:t>Período liberal </a:t>
            </a:r>
            <a:r>
              <a:rPr lang="pt-BR" dirty="0" smtClean="0"/>
              <a:t>(final du século XIX inicio du XX) </a:t>
            </a:r>
          </a:p>
          <a:p>
            <a:pPr marL="400050" lvl="1" indent="0">
              <a:buNone/>
            </a:pPr>
            <a:r>
              <a:rPr lang="pt-BR" dirty="0" smtClean="0"/>
              <a:t>Localização das zonas de produção, estruturação do transporte.	</a:t>
            </a:r>
          </a:p>
          <a:p>
            <a:pPr marL="800100" lvl="2" indent="0">
              <a:buNone/>
            </a:pPr>
            <a:r>
              <a:rPr lang="pt-BR" dirty="0" smtClean="0"/>
              <a:t>Brasil: a econômica de exportação economia </a:t>
            </a:r>
            <a:r>
              <a:rPr lang="pt-BR" dirty="0" err="1" smtClean="0"/>
              <a:t>cafetaleira</a:t>
            </a:r>
            <a:r>
              <a:rPr lang="pt-BR" dirty="0" smtClean="0"/>
              <a:t>, a aliança politica regional, o desenvolvimento urbano (São Paulo, Rio de Janeiro)</a:t>
            </a:r>
          </a:p>
          <a:p>
            <a:pPr marL="800100" lvl="2" indent="0">
              <a:buNone/>
            </a:pPr>
            <a:r>
              <a:rPr lang="pt-BR" dirty="0" smtClean="0"/>
              <a:t>França: A localização da produção e a circulação dos produtos dentro de espaço colonial.</a:t>
            </a:r>
          </a:p>
          <a:p>
            <a:pPr marL="800100" lvl="2" indent="0">
              <a:buNone/>
            </a:pPr>
            <a:endParaRPr lang="pt-BR" dirty="0" smtClean="0"/>
          </a:p>
          <a:p>
            <a:pPr marL="400050" lvl="1" indent="0">
              <a:buNone/>
            </a:pPr>
            <a:endParaRPr lang="pt-BR" dirty="0" smtClean="0"/>
          </a:p>
          <a:p>
            <a:pPr marL="914400" lvl="1" indent="-514350"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53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2. </a:t>
            </a:r>
            <a:r>
              <a:rPr lang="pt-BR" b="1" dirty="0"/>
              <a:t>Histórico relação espaço – economia – politica </a:t>
            </a:r>
            <a:r>
              <a:rPr lang="pt-BR" b="1" dirty="0" smtClean="0"/>
              <a:t>(2)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 smtClean="0"/>
              <a:t>Período </a:t>
            </a:r>
            <a:r>
              <a:rPr lang="pt-BR" b="1" dirty="0"/>
              <a:t>desenvolvimentista (anos 1930 até 1980</a:t>
            </a:r>
            <a:r>
              <a:rPr lang="pt-BR" b="1" dirty="0" smtClean="0"/>
              <a:t>) </a:t>
            </a:r>
            <a:endParaRPr lang="pt-BR" b="1" dirty="0"/>
          </a:p>
          <a:p>
            <a:pPr marL="400050" lvl="1" indent="0">
              <a:buNone/>
            </a:pPr>
            <a:r>
              <a:rPr lang="pt-BR" dirty="0"/>
              <a:t>Ordenamento territorial </a:t>
            </a:r>
            <a:r>
              <a:rPr lang="pt-BR" dirty="0" smtClean="0"/>
              <a:t>ativo a partir do orçamento público. </a:t>
            </a:r>
          </a:p>
          <a:p>
            <a:pPr marL="400050" lvl="1" indent="0">
              <a:buNone/>
            </a:pPr>
            <a:r>
              <a:rPr lang="pt-BR" dirty="0" smtClean="0"/>
              <a:t>Grandes obras</a:t>
            </a:r>
          </a:p>
          <a:p>
            <a:pPr marL="400050" lvl="1" indent="0">
              <a:buNone/>
            </a:pPr>
            <a:r>
              <a:rPr lang="pt-BR" dirty="0" smtClean="0"/>
              <a:t>Desenvolvimento regional</a:t>
            </a:r>
          </a:p>
          <a:p>
            <a:pPr marL="400050" lvl="1" indent="0">
              <a:buNone/>
            </a:pPr>
            <a:r>
              <a:rPr lang="pt-BR" dirty="0" smtClean="0"/>
              <a:t>Revoluções agrícolas e concentração fundiária</a:t>
            </a:r>
          </a:p>
          <a:p>
            <a:pPr marL="400050" lvl="1" indent="0">
              <a:buNone/>
            </a:pPr>
            <a:r>
              <a:rPr lang="pt-BR" dirty="0" smtClean="0"/>
              <a:t>Territórios planejados</a:t>
            </a:r>
          </a:p>
          <a:p>
            <a:pPr marL="800100" lvl="2" indent="0">
              <a:buNone/>
            </a:pPr>
            <a:r>
              <a:rPr lang="pt-BR" dirty="0" smtClean="0"/>
              <a:t>Brasil: politicas industriais, politicas de oferta na agricultura com incorporação marginal da agricultura familiar</a:t>
            </a:r>
          </a:p>
          <a:p>
            <a:pPr marL="800100" lvl="2" indent="0">
              <a:buNone/>
            </a:pPr>
            <a:r>
              <a:rPr lang="pt-BR" dirty="0" smtClean="0"/>
              <a:t>França: politicas industriais, </a:t>
            </a:r>
            <a:r>
              <a:rPr lang="pt-BR" dirty="0" smtClean="0"/>
              <a:t>setorização - </a:t>
            </a:r>
            <a:r>
              <a:rPr lang="pt-BR" dirty="0" err="1" smtClean="0"/>
              <a:t>corporatização</a:t>
            </a:r>
            <a:r>
              <a:rPr lang="pt-BR" dirty="0" smtClean="0"/>
              <a:t>, transformação </a:t>
            </a:r>
            <a:r>
              <a:rPr lang="pt-BR" dirty="0" smtClean="0"/>
              <a:t>da agricultura familiar</a:t>
            </a:r>
          </a:p>
          <a:p>
            <a:pPr marL="40005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88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b="1" dirty="0"/>
              <a:t>2. Histórico relação espaço – economia – politica </a:t>
            </a:r>
            <a:r>
              <a:rPr lang="pt-BR" sz="4000" b="1" dirty="0" smtClean="0"/>
              <a:t>(3)</a:t>
            </a:r>
            <a:endParaRPr lang="fr-F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Crise do fordismo / </a:t>
            </a:r>
            <a:r>
              <a:rPr lang="pt-BR" b="1" dirty="0" err="1" smtClean="0"/>
              <a:t>keynesianismo</a:t>
            </a:r>
            <a:r>
              <a:rPr lang="pt-BR" b="1" dirty="0" smtClean="0"/>
              <a:t>, globalização da economia (desde 1970 / 1990)</a:t>
            </a:r>
          </a:p>
          <a:p>
            <a:pPr>
              <a:buFontTx/>
              <a:buChar char="-"/>
            </a:pPr>
            <a:r>
              <a:rPr lang="pt-BR" dirty="0" smtClean="0"/>
              <a:t>Redução do financiamento público.</a:t>
            </a:r>
          </a:p>
          <a:p>
            <a:pPr>
              <a:buFontTx/>
              <a:buChar char="-"/>
            </a:pPr>
            <a:r>
              <a:rPr lang="pt-BR" dirty="0" smtClean="0"/>
              <a:t>Redefinição do papel do Estado, descentralização, desconcentração</a:t>
            </a:r>
          </a:p>
          <a:p>
            <a:pPr>
              <a:buFontTx/>
              <a:buChar char="-"/>
            </a:pPr>
            <a:r>
              <a:rPr lang="pt-BR" dirty="0" smtClean="0"/>
              <a:t>Crescimento dos movimentos da sociedade civil e do setor privado</a:t>
            </a:r>
          </a:p>
          <a:p>
            <a:pPr>
              <a:buFontTx/>
              <a:buChar char="-"/>
            </a:pPr>
            <a:r>
              <a:rPr lang="pt-BR" dirty="0" smtClean="0"/>
              <a:t>Territórios construídos</a:t>
            </a:r>
          </a:p>
          <a:p>
            <a:pPr lvl="1">
              <a:buFontTx/>
              <a:buChar char="-"/>
            </a:pPr>
            <a:r>
              <a:rPr lang="pt-BR" dirty="0" smtClean="0"/>
              <a:t>Brasil: antecedência da reforma politica com respeito à </a:t>
            </a:r>
            <a:r>
              <a:rPr lang="pt-BR" dirty="0" smtClean="0"/>
              <a:t>uma reforma econômica tardia</a:t>
            </a:r>
            <a:endParaRPr lang="pt-BR" dirty="0" smtClean="0"/>
          </a:p>
          <a:p>
            <a:pPr lvl="1">
              <a:buFontTx/>
              <a:buChar char="-"/>
            </a:pPr>
            <a:r>
              <a:rPr lang="pt-BR" dirty="0" smtClean="0"/>
              <a:t>França: processo lento da reforma </a:t>
            </a:r>
            <a:r>
              <a:rPr lang="pt-BR" dirty="0" smtClean="0"/>
              <a:t>econômica.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11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b="1" dirty="0" smtClean="0"/>
              <a:t>2. Considerações em torno da </a:t>
            </a:r>
            <a:r>
              <a:rPr lang="pt-BR" sz="4000" b="1" dirty="0" err="1" smtClean="0"/>
              <a:t>territorialização</a:t>
            </a:r>
            <a:r>
              <a:rPr lang="pt-BR" sz="4000" b="1" dirty="0" smtClean="0"/>
              <a:t> das PP (1)</a:t>
            </a:r>
            <a:endParaRPr lang="pt-B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pt-BR" dirty="0" smtClean="0"/>
              <a:t>Os justificativos da </a:t>
            </a:r>
            <a:r>
              <a:rPr lang="pt-BR" dirty="0" err="1" smtClean="0"/>
              <a:t>territorialização</a:t>
            </a:r>
            <a:r>
              <a:rPr lang="pt-BR" dirty="0" smtClean="0"/>
              <a:t> das PP</a:t>
            </a:r>
            <a:endParaRPr lang="pt-BR" dirty="0" smtClean="0"/>
          </a:p>
          <a:p>
            <a:pPr marL="457200" lvl="1" indent="0">
              <a:buNone/>
            </a:pPr>
            <a:r>
              <a:rPr lang="pt-BR" dirty="0" smtClean="0"/>
              <a:t>Remete a ideia de territórios: </a:t>
            </a:r>
          </a:p>
          <a:p>
            <a:pPr lvl="2"/>
            <a:r>
              <a:rPr lang="pt-BR" dirty="0" smtClean="0"/>
              <a:t>construção social</a:t>
            </a:r>
          </a:p>
          <a:p>
            <a:pPr lvl="2"/>
            <a:r>
              <a:rPr lang="pt-BR" dirty="0" smtClean="0"/>
              <a:t>construção institucional</a:t>
            </a:r>
          </a:p>
          <a:p>
            <a:pPr lvl="2"/>
            <a:r>
              <a:rPr lang="pt-BR" dirty="0" smtClean="0"/>
              <a:t>Espaço de vida, espaço de resolução de problemas do </a:t>
            </a:r>
            <a:r>
              <a:rPr lang="pt-BR" dirty="0" smtClean="0"/>
              <a:t>quotidiano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767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2. </a:t>
            </a:r>
            <a:r>
              <a:rPr lang="pt-BR" b="1" dirty="0" smtClean="0"/>
              <a:t>Considerações em torno da </a:t>
            </a:r>
            <a:r>
              <a:rPr lang="pt-BR" b="1" dirty="0" err="1" smtClean="0"/>
              <a:t>territorialização</a:t>
            </a:r>
            <a:r>
              <a:rPr lang="pt-BR" b="1" dirty="0" smtClean="0"/>
              <a:t> das PP (2)</a:t>
            </a:r>
            <a:endParaRPr lang="pt-B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Ligada à questões sociais e econômicas complexas</a:t>
            </a:r>
          </a:p>
          <a:p>
            <a:pPr lvl="1"/>
            <a:r>
              <a:rPr lang="pt-BR" dirty="0" smtClean="0"/>
              <a:t>Construção </a:t>
            </a:r>
            <a:r>
              <a:rPr lang="pt-BR" dirty="0" smtClean="0"/>
              <a:t>institucional no quadro de uma negociação permanente</a:t>
            </a:r>
          </a:p>
          <a:p>
            <a:pPr lvl="1"/>
            <a:r>
              <a:rPr lang="pt-BR" dirty="0" smtClean="0"/>
              <a:t>Deve ser adaptada ao sistema normativo regional, </a:t>
            </a:r>
            <a:r>
              <a:rPr lang="pt-BR" dirty="0" smtClean="0"/>
              <a:t>nacional...  </a:t>
            </a:r>
            <a:r>
              <a:rPr lang="pt-BR" dirty="0" smtClean="0"/>
              <a:t>internacional</a:t>
            </a:r>
          </a:p>
          <a:p>
            <a:pPr lvl="1"/>
            <a:r>
              <a:rPr lang="pt-BR" dirty="0" smtClean="0"/>
              <a:t>Importância dos processos de hibridação (dos referenciais de ação) e de bricolagem (das praticas) -&gt; contingência territorial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6086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fr-FR" sz="3100" dirty="0" smtClean="0"/>
              <a:t/>
            </a:r>
            <a:br>
              <a:rPr lang="fr-FR" sz="3100" dirty="0" smtClean="0"/>
            </a:br>
            <a:r>
              <a:rPr lang="fr-FR" sz="3100" dirty="0"/>
              <a:t/>
            </a:r>
            <a:br>
              <a:rPr lang="fr-FR" sz="3100" dirty="0"/>
            </a:br>
            <a:r>
              <a:rPr lang="fr-FR" sz="3100" dirty="0" smtClean="0"/>
              <a:t>3</a:t>
            </a:r>
            <a:r>
              <a:rPr lang="fr-FR" sz="3100" dirty="0" smtClean="0"/>
              <a:t>. </a:t>
            </a:r>
            <a:r>
              <a:rPr lang="pt-BR" sz="3100" b="1" dirty="0"/>
              <a:t>Interesse heurístico para uma agenda </a:t>
            </a:r>
            <a:r>
              <a:rPr lang="pt-BR" sz="3100" b="1" dirty="0" smtClean="0"/>
              <a:t>de pesquisa comparativa </a:t>
            </a:r>
            <a:r>
              <a:rPr lang="pt-BR" sz="3100" b="1" dirty="0"/>
              <a:t>Brasil- </a:t>
            </a:r>
            <a:r>
              <a:rPr lang="pt-BR" sz="3100" b="1" dirty="0" smtClean="0"/>
              <a:t>França sobre a </a:t>
            </a:r>
            <a:r>
              <a:rPr lang="pt-BR" sz="3100" b="1" dirty="0" err="1" smtClean="0"/>
              <a:t>territorialização</a:t>
            </a:r>
            <a:r>
              <a:rPr lang="pt-BR" sz="3100" b="1" dirty="0" smtClean="0"/>
              <a:t> das PP</a:t>
            </a:r>
            <a:r>
              <a:rPr lang="pt-BR" b="1" dirty="0"/>
              <a:t/>
            </a:r>
            <a:br>
              <a:rPr lang="pt-BR" b="1" dirty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000" dirty="0" smtClean="0"/>
              <a:t>Elementos da problemática do desenvolvimento territorial</a:t>
            </a:r>
          </a:p>
          <a:p>
            <a:pPr>
              <a:buFontTx/>
              <a:buChar char="-"/>
            </a:pPr>
            <a:r>
              <a:rPr lang="pt-BR" sz="3000" dirty="0" smtClean="0"/>
              <a:t>Regime de governança (federal / unitário)</a:t>
            </a:r>
          </a:p>
          <a:p>
            <a:pPr>
              <a:buFontTx/>
              <a:buChar char="-"/>
            </a:pPr>
            <a:r>
              <a:rPr lang="pt-BR" sz="3000" dirty="0" smtClean="0"/>
              <a:t>Diferenciação socioeconômica regional</a:t>
            </a:r>
          </a:p>
          <a:p>
            <a:pPr>
              <a:buFontTx/>
              <a:buChar char="-"/>
            </a:pPr>
            <a:r>
              <a:rPr lang="pt-BR" sz="3000" dirty="0" smtClean="0"/>
              <a:t>Abertura comercial / </a:t>
            </a:r>
            <a:r>
              <a:rPr lang="pt-BR" sz="3000" dirty="0" smtClean="0"/>
              <a:t>econômica</a:t>
            </a:r>
          </a:p>
          <a:p>
            <a:pPr>
              <a:buFontTx/>
              <a:buChar char="-"/>
            </a:pPr>
            <a:r>
              <a:rPr lang="pt-BR" sz="3000" dirty="0" smtClean="0"/>
              <a:t>A logica da governança territorial (participativa / representativa)</a:t>
            </a:r>
            <a:endParaRPr lang="pt-BR" sz="3000" dirty="0" smtClean="0"/>
          </a:p>
          <a:p>
            <a:pPr>
              <a:buFontTx/>
              <a:buChar char="-"/>
            </a:pPr>
            <a:r>
              <a:rPr lang="pt-BR" sz="3000" dirty="0" smtClean="0"/>
              <a:t>Grau de integração dos territórios dentro da estrutura da governança nacional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15318566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398</Words>
  <Application>Microsoft Office PowerPoint</Application>
  <PresentationFormat>Affichage à l'écran (4:3)</PresentationFormat>
  <Paragraphs>57</Paragraphs>
  <Slides>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Territorialização das políticas públicas Elementos de problematização comparada entre Brasil e França</vt:lpstr>
      <vt:lpstr>Pontos tratados</vt:lpstr>
      <vt:lpstr>1. Histórico relação espaço – economia – politica (1)</vt:lpstr>
      <vt:lpstr>2. Histórico relação espaço – economia – politica (2)</vt:lpstr>
      <vt:lpstr>2. Histórico relação espaço – economia – politica (3)</vt:lpstr>
      <vt:lpstr>2. Considerações em torno da territorialização das PP (1)</vt:lpstr>
      <vt:lpstr>2. Considerações em torno da territorialização das PP (2)</vt:lpstr>
      <vt:lpstr>  3. Interesse heurístico para uma agenda de pesquisa comparativa Brasil- França sobre a territorialização das PP </vt:lpstr>
    </vt:vector>
  </TitlesOfParts>
  <Company>cirad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Territorialização das politicas publicas e controle da pobreza no meio rural</dc:title>
  <dc:creator>philippe bonnal</dc:creator>
  <cp:lastModifiedBy>philippe bonnal</cp:lastModifiedBy>
  <cp:revision>32</cp:revision>
  <dcterms:created xsi:type="dcterms:W3CDTF">2014-10-30T08:39:12Z</dcterms:created>
  <dcterms:modified xsi:type="dcterms:W3CDTF">2014-11-04T10:40:34Z</dcterms:modified>
</cp:coreProperties>
</file>